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713590d4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713590d4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bea36c9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6bea36c9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713590b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713590b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6ed7dabe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6ed7dabe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6ed7dabe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6ed7dabe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6bea36c9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6bea36c9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6ed7dabe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6ed7dabe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6ed7dabe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6ed7dabe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6ed7dabe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6ed7dabe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713590d4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713590d4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6ed7dabe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6ed7dab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6c03a98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6c03a98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ed7dab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6ed7dab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3ff92d7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3ff92d7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3ff92d76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3ff92d7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3ff92d76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3ff92d76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3ff92d76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3ff92d76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713590d4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713590d4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6bea36c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6bea36c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6bea36c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6bea36c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713590d4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713590d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6bea36c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6bea36c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713590b6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713590b6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6bea36c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6bea36c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ed7dabe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6ed7dabe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713590d4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713590d4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1501.00092" TargetMode="External"/><Relationship Id="rId4" Type="http://schemas.openxmlformats.org/officeDocument/2006/relationships/hyperlink" Target="https://arxiv.org/abs/1501.00092" TargetMode="External"/><Relationship Id="rId5" Type="http://schemas.openxmlformats.org/officeDocument/2006/relationships/hyperlink" Target="https://arxiv.org/abs/1501.00092" TargetMode="External"/><Relationship Id="rId6" Type="http://schemas.openxmlformats.org/officeDocument/2006/relationships/hyperlink" Target="https://ieeexplore.ieee.org/document/1284395" TargetMode="External"/><Relationship Id="rId7" Type="http://schemas.openxmlformats.org/officeDocument/2006/relationships/hyperlink" Target="https://ieeexplore.ieee.org/document/1284395" TargetMode="External"/><Relationship Id="rId8" Type="http://schemas.openxmlformats.org/officeDocument/2006/relationships/hyperlink" Target="https://ieeexplore.ieee.org/document/1284395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208200" y="1926000"/>
            <a:ext cx="647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Super Resolution Using SRCNN and ResDenseNet</a:t>
            </a:r>
            <a:endParaRPr sz="3600"/>
          </a:p>
        </p:txBody>
      </p:sp>
      <p:sp>
        <p:nvSpPr>
          <p:cNvPr id="59" name="Google Shape;59;p13"/>
          <p:cNvSpPr txBox="1"/>
          <p:nvPr/>
        </p:nvSpPr>
        <p:spPr>
          <a:xfrm>
            <a:off x="1139175" y="3293725"/>
            <a:ext cx="683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1: </a:t>
            </a:r>
            <a:r>
              <a:rPr lang="en" sz="2000"/>
              <a:t>Yumeng Lu, Hongyang Li, Yimeng Zhang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Res</a:t>
            </a:r>
            <a:r>
              <a:rPr lang="en">
                <a:solidFill>
                  <a:srgbClr val="9900FF"/>
                </a:solidFill>
              </a:rPr>
              <a:t>DenseNet (RDN) — Architecture</a:t>
            </a:r>
            <a:endParaRPr>
              <a:solidFill>
                <a:srgbClr val="9900FF"/>
              </a:solidFill>
            </a:endParaRPr>
          </a:p>
        </p:txBody>
      </p:sp>
      <p:grpSp>
        <p:nvGrpSpPr>
          <p:cNvPr id="127" name="Google Shape;127;p22"/>
          <p:cNvGrpSpPr/>
          <p:nvPr/>
        </p:nvGrpSpPr>
        <p:grpSpPr>
          <a:xfrm>
            <a:off x="299275" y="1037200"/>
            <a:ext cx="8722525" cy="3221500"/>
            <a:chOff x="494100" y="950075"/>
            <a:chExt cx="8722525" cy="3221500"/>
          </a:xfrm>
        </p:grpSpPr>
        <p:sp>
          <p:nvSpPr>
            <p:cNvPr id="128" name="Google Shape;128;p22"/>
            <p:cNvSpPr txBox="1"/>
            <p:nvPr/>
          </p:nvSpPr>
          <p:spPr>
            <a:xfrm>
              <a:off x="1525050" y="1404650"/>
              <a:ext cx="2226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highlight>
                    <a:schemeClr val="accent1"/>
                  </a:highlight>
                </a:rPr>
                <a:t>SFENet</a:t>
              </a:r>
              <a:endParaRPr sz="1800">
                <a:solidFill>
                  <a:schemeClr val="dk1"/>
                </a:solidFill>
                <a:highlight>
                  <a:schemeClr val="accent1"/>
                </a:highlight>
              </a:endParaRPr>
            </a:p>
          </p:txBody>
        </p:sp>
        <p:grpSp>
          <p:nvGrpSpPr>
            <p:cNvPr id="129" name="Google Shape;129;p22"/>
            <p:cNvGrpSpPr/>
            <p:nvPr/>
          </p:nvGrpSpPr>
          <p:grpSpPr>
            <a:xfrm>
              <a:off x="494100" y="950075"/>
              <a:ext cx="8722525" cy="3221500"/>
              <a:chOff x="494100" y="492875"/>
              <a:chExt cx="8722525" cy="3221500"/>
            </a:xfrm>
          </p:grpSpPr>
          <p:pic>
            <p:nvPicPr>
              <p:cNvPr id="130" name="Google Shape;130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94100" y="1285950"/>
                <a:ext cx="8262977" cy="200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_{DF} = F_{-1} + F_{GF}" id="131" name="Google Shape;131;p22" title="MathEquation,#00000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419675" y="3358775"/>
                <a:ext cx="2586182" cy="355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" name="Google Shape;132;p22"/>
              <p:cNvSpPr txBox="1"/>
              <p:nvPr/>
            </p:nvSpPr>
            <p:spPr>
              <a:xfrm>
                <a:off x="3458550" y="1091950"/>
                <a:ext cx="22269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highlight>
                      <a:srgbClr val="FF0000"/>
                    </a:highlight>
                  </a:rPr>
                  <a:t>RDB</a:t>
                </a:r>
                <a:endParaRPr sz="1900">
                  <a:highlight>
                    <a:srgbClr val="FF0000"/>
                  </a:highlight>
                </a:endParaRPr>
              </a:p>
            </p:txBody>
          </p:sp>
          <p:sp>
            <p:nvSpPr>
              <p:cNvPr id="133" name="Google Shape;133;p22"/>
              <p:cNvSpPr txBox="1"/>
              <p:nvPr/>
            </p:nvSpPr>
            <p:spPr>
              <a:xfrm>
                <a:off x="6989725" y="927650"/>
                <a:ext cx="22269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highlight>
                      <a:srgbClr val="9900FF"/>
                    </a:highlight>
                  </a:rPr>
                  <a:t>UPNet</a:t>
                </a:r>
                <a:endParaRPr sz="1900">
                  <a:highlight>
                    <a:srgbClr val="9900FF"/>
                  </a:highlight>
                </a:endParaRPr>
              </a:p>
            </p:txBody>
          </p:sp>
          <p:sp>
            <p:nvSpPr>
              <p:cNvPr id="134" name="Google Shape;134;p22"/>
              <p:cNvSpPr txBox="1"/>
              <p:nvPr/>
            </p:nvSpPr>
            <p:spPr>
              <a:xfrm>
                <a:off x="5914050" y="492875"/>
                <a:ext cx="22269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>
                    <a:highlight>
                      <a:schemeClr val="accent1"/>
                    </a:highlight>
                  </a:rPr>
                  <a:t>DFF</a:t>
                </a:r>
                <a:endParaRPr sz="1900">
                  <a:highlight>
                    <a:schemeClr val="accent1"/>
                  </a:highlight>
                </a:endParaRPr>
              </a:p>
            </p:txBody>
          </p:sp>
          <p:sp>
            <p:nvSpPr>
              <p:cNvPr id="135" name="Google Shape;135;p22"/>
              <p:cNvSpPr txBox="1"/>
              <p:nvPr/>
            </p:nvSpPr>
            <p:spPr>
              <a:xfrm>
                <a:off x="5281125" y="1152475"/>
                <a:ext cx="22269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highlight>
                      <a:schemeClr val="accent1"/>
                    </a:highlight>
                  </a:rPr>
                  <a:t>GFF</a:t>
                </a:r>
                <a:endParaRPr sz="1500">
                  <a:highlight>
                    <a:schemeClr val="accent1"/>
                  </a:highlight>
                </a:endParaRPr>
              </a:p>
            </p:txBody>
          </p:sp>
          <p:sp>
            <p:nvSpPr>
              <p:cNvPr id="136" name="Google Shape;136;p22"/>
              <p:cNvSpPr txBox="1"/>
              <p:nvPr/>
            </p:nvSpPr>
            <p:spPr>
              <a:xfrm>
                <a:off x="6401700" y="1567975"/>
                <a:ext cx="22269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highlight>
                      <a:schemeClr val="accent1"/>
                    </a:highlight>
                  </a:rPr>
                  <a:t>GRL</a:t>
                </a:r>
                <a:endParaRPr sz="1500">
                  <a:highlight>
                    <a:schemeClr val="accent1"/>
                  </a:highlight>
                </a:endParaRPr>
              </a:p>
            </p:txBody>
          </p:sp>
          <p:cxnSp>
            <p:nvCxnSpPr>
              <p:cNvPr id="137" name="Google Shape;137;p22"/>
              <p:cNvCxnSpPr/>
              <p:nvPr/>
            </p:nvCxnSpPr>
            <p:spPr>
              <a:xfrm flipH="1">
                <a:off x="5712375" y="944775"/>
                <a:ext cx="411600" cy="254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22"/>
              <p:cNvCxnSpPr/>
              <p:nvPr/>
            </p:nvCxnSpPr>
            <p:spPr>
              <a:xfrm>
                <a:off x="6244975" y="956875"/>
                <a:ext cx="399300" cy="61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9" name="Google Shape;139;p22"/>
              <p:cNvSpPr txBox="1"/>
              <p:nvPr/>
            </p:nvSpPr>
            <p:spPr>
              <a:xfrm>
                <a:off x="5544863" y="2801250"/>
                <a:ext cx="2335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r>
                  <a:rPr lang="en"/>
                  <a:t>✖️ 3 conv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190875" y="1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ResDenseNet (RDN) — Architecture (Continue)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418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C is a hyperparameter and the larger the C, the better the </a:t>
            </a:r>
            <a:r>
              <a:rPr lang="en"/>
              <a:t>performance</a:t>
            </a:r>
            <a:r>
              <a:rPr lang="en"/>
              <a:t> 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    corresponds to the weights at Block d, layer i.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950" y="628275"/>
            <a:ext cx="6152350" cy="183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d = F_{d-1} + F_{d,LF}\\&#10;F_{d,LF} = [F_{d-1},F_{d,1},F_{d,2},\cdots F_{d,C}]\\&#10;F_{d,i} = \sigma{[W_{d,i}(F_{d-1},F_{d,1},F_{d,2},\cdots F_{d,i-1})]}" id="147" name="Google Shape;147;p23" title="MathEquation,#000000"/>
          <p:cNvPicPr preferRelativeResize="0"/>
          <p:nvPr/>
        </p:nvPicPr>
        <p:blipFill rotWithShape="1">
          <a:blip r:embed="rId4">
            <a:alphaModFix/>
          </a:blip>
          <a:srcRect b="0" l="0" r="-10338" t="0"/>
          <a:stretch/>
        </p:blipFill>
        <p:spPr>
          <a:xfrm>
            <a:off x="442700" y="2718600"/>
            <a:ext cx="5900400" cy="127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{d,i}" id="148" name="Google Shape;148;p2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75" y="4605375"/>
            <a:ext cx="659472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5155775" y="3153525"/>
            <a:ext cx="23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</a:t>
            </a:r>
            <a:r>
              <a:rPr lang="en"/>
              <a:t>✖️ 1 conv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ResDenseNet (RDN) — Implementation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047"/>
            <a:ext cx="9144003" cy="210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3488"/>
            <a:ext cx="9144003" cy="361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1968"/>
            <a:ext cx="9144001" cy="4359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1227"/>
            <a:ext cx="9144003" cy="266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5111"/>
            <a:ext cx="9144003" cy="193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11" y="0"/>
            <a:ext cx="77855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Evaluation Metrics for the Self-supervised Task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0" y="1152475"/>
            <a:ext cx="928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9900FF"/>
                </a:solidFill>
              </a:rPr>
              <a:t>Peak Signal-to-Noise Ratio (</a:t>
            </a:r>
            <a:r>
              <a:rPr lang="en">
                <a:solidFill>
                  <a:srgbClr val="9900FF"/>
                </a:solidFill>
              </a:rPr>
              <a:t>PSNR) </a:t>
            </a:r>
            <a:r>
              <a:rPr lang="en"/>
              <a:t>— </a:t>
            </a:r>
            <a:r>
              <a:rPr lang="en">
                <a:solidFill>
                  <a:schemeClr val="dk1"/>
                </a:solidFill>
              </a:rPr>
              <a:t>quantifies reconstruction quality for images to lossy compression.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MAXi is the maximum possible pixel value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9900FF"/>
              </a:buClr>
              <a:buSzPts val="1800"/>
              <a:buChar char="●"/>
            </a:pPr>
            <a:r>
              <a:rPr lang="en">
                <a:solidFill>
                  <a:srgbClr val="9900FF"/>
                </a:solidFill>
              </a:rPr>
              <a:t>Structure Similarity Index (SSIM)</a:t>
            </a:r>
            <a:r>
              <a:rPr lang="en">
                <a:solidFill>
                  <a:schemeClr val="dk1"/>
                </a:solidFill>
              </a:rPr>
              <a:t> — tests the similarity between the output images and the ground truth images based on structural similarity.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775" y="1905700"/>
            <a:ext cx="569686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975" y="3717250"/>
            <a:ext cx="5577925" cy="8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Results (1) — SRCNN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923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SRCNN 	v.s. SRCNN with Batch Normalization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311700" y="4046525"/>
            <a:ext cx="58245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●"/>
            </a:pPr>
            <a:r>
              <a:rPr lang="en" sz="1800">
                <a:solidFill>
                  <a:srgbClr val="9900FF"/>
                </a:solidFill>
              </a:rPr>
              <a:t>SRCNN Discussion and Future Work:</a:t>
            </a:r>
            <a:endParaRPr sz="1800">
              <a:solidFill>
                <a:srgbClr val="9900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Fluctuations  — batch normalization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More optimizations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08075"/>
            <a:ext cx="4114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6042875" y="3722525"/>
            <a:ext cx="15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SSIM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23950"/>
            <a:ext cx="4114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1594350" y="3747138"/>
            <a:ext cx="15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PSRN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775" y="922175"/>
            <a:ext cx="2678000" cy="37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925" y="911302"/>
            <a:ext cx="2678000" cy="378962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60025" y="4672875"/>
            <a:ext cx="333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Low Resolution</a:t>
            </a:r>
            <a:endParaRPr sz="2100"/>
          </a:p>
        </p:txBody>
      </p:sp>
      <p:sp>
        <p:nvSpPr>
          <p:cNvPr id="67" name="Google Shape;67;p14"/>
          <p:cNvSpPr txBox="1"/>
          <p:nvPr/>
        </p:nvSpPr>
        <p:spPr>
          <a:xfrm>
            <a:off x="4667125" y="4635600"/>
            <a:ext cx="333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High </a:t>
            </a:r>
            <a:r>
              <a:rPr lang="en" sz="2100"/>
              <a:t>Resolution</a:t>
            </a:r>
            <a:endParaRPr sz="2100"/>
          </a:p>
        </p:txBody>
      </p:sp>
      <p:sp>
        <p:nvSpPr>
          <p:cNvPr id="68" name="Google Shape;68;p14"/>
          <p:cNvSpPr txBox="1"/>
          <p:nvPr/>
        </p:nvSpPr>
        <p:spPr>
          <a:xfrm>
            <a:off x="293425" y="224375"/>
            <a:ext cx="554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00FF"/>
                </a:solidFill>
              </a:rPr>
              <a:t>An Old Blurred Image of Lin Huiyin</a:t>
            </a:r>
            <a:endParaRPr sz="25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504775" y="24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Results (2) 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83100" y="787350"/>
            <a:ext cx="8520600" cy="29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SRCNN v.s. ResDenseNet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71550"/>
            <a:ext cx="4114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3796725"/>
            <a:ext cx="7497600" cy="13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74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40"/>
              <a:buChar char="●"/>
            </a:pPr>
            <a:r>
              <a:rPr lang="en" sz="1640">
                <a:solidFill>
                  <a:srgbClr val="9900FF"/>
                </a:solidFill>
              </a:rPr>
              <a:t>RDN Discussion and Future Work</a:t>
            </a:r>
            <a:endParaRPr sz="1640">
              <a:solidFill>
                <a:srgbClr val="9900FF"/>
              </a:solidFill>
            </a:endParaRPr>
          </a:p>
          <a:p>
            <a:pPr indent="-32067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lang="en" sz="1450"/>
              <a:t>No overfitting yet — foreseeable better performance with more training epochs </a:t>
            </a:r>
            <a:endParaRPr sz="1450"/>
          </a:p>
          <a:p>
            <a:pPr indent="-32067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lang="en" sz="1450"/>
              <a:t>Complex model needs more training data — DIV2K training set</a:t>
            </a:r>
            <a:endParaRPr sz="1450"/>
          </a:p>
          <a:p>
            <a:pPr indent="-32067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lang="en" sz="1450"/>
              <a:t>Training set is more suitable for SRCNN than RDN</a:t>
            </a:r>
            <a:endParaRPr sz="1165"/>
          </a:p>
        </p:txBody>
      </p:sp>
      <p:sp>
        <p:nvSpPr>
          <p:cNvPr id="219" name="Google Shape;219;p32"/>
          <p:cNvSpPr txBox="1"/>
          <p:nvPr/>
        </p:nvSpPr>
        <p:spPr>
          <a:xfrm>
            <a:off x="1347450" y="3567450"/>
            <a:ext cx="19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PSNR</a:t>
            </a:r>
            <a:endParaRPr/>
          </a:p>
        </p:txBody>
      </p:sp>
      <p:sp>
        <p:nvSpPr>
          <p:cNvPr id="220" name="Google Shape;220;p32"/>
          <p:cNvSpPr txBox="1"/>
          <p:nvPr/>
        </p:nvSpPr>
        <p:spPr>
          <a:xfrm>
            <a:off x="5745075" y="3602100"/>
            <a:ext cx="19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SSIM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71538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Results (3) — Summary Table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6275"/>
            <a:ext cx="9143999" cy="261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Results (4) — Testing Outputs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625" y="1152475"/>
            <a:ext cx="21717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21717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550" y="1152475"/>
            <a:ext cx="217170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431500" y="4642950"/>
            <a:ext cx="797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      </a:t>
            </a:r>
            <a:r>
              <a:rPr lang="en" sz="1900"/>
              <a:t>Bicubic 					     RDN 					   SRCNN</a:t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100" y="1321150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21150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400" y="132115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/>
        </p:nvSpPr>
        <p:spPr>
          <a:xfrm>
            <a:off x="431500" y="4642950"/>
            <a:ext cx="797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      Bicubic 					     RDN 					   SRCNN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63" y="1549125"/>
            <a:ext cx="242887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13" y="1549113"/>
            <a:ext cx="242887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700" y="1549113"/>
            <a:ext cx="24288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431500" y="4642950"/>
            <a:ext cx="797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      Bicubic 					     RDN 					   SRCNN</a:t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Chao Dong et al. “Image Super-Resolution Using Deep Convolutional Networks”. </a:t>
            </a:r>
            <a:r>
              <a:rPr i="1" lang="en" u="sng">
                <a:solidFill>
                  <a:schemeClr val="hlink"/>
                </a:solidFill>
                <a:hlinkClick r:id="rId4"/>
              </a:rPr>
              <a:t>CoRR abs/1501.00092 (2015)</a:t>
            </a:r>
            <a:r>
              <a:rPr lang="en" u="sng">
                <a:solidFill>
                  <a:schemeClr val="hlink"/>
                </a:solidFill>
                <a:hlinkClick r:id="rId5"/>
              </a:rPr>
              <a:t>. arXiv: 1501.00092.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Zhou Wang, A. C. Bovik, H. R. Sheikh and E. P. Simoncelli, “Image quality assessment: from error visibility to structural similarity," </a:t>
            </a:r>
            <a:r>
              <a:rPr i="1" lang="en" u="sng">
                <a:solidFill>
                  <a:schemeClr val="hlink"/>
                </a:solidFill>
                <a:hlinkClick r:id="rId7"/>
              </a:rPr>
              <a:t>IEEE Transactions on Image Processing</a:t>
            </a:r>
            <a:r>
              <a:rPr lang="en" u="sng">
                <a:solidFill>
                  <a:schemeClr val="hlink"/>
                </a:solidFill>
                <a:hlinkClick r:id="rId8"/>
              </a:rPr>
              <a:t>, vol. 13, no. 4, pp. 600-612, April 2004.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311700" y="1566700"/>
            <a:ext cx="8520600" cy="31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0">
                <a:solidFill>
                  <a:srgbClr val="9900FF"/>
                </a:solidFill>
              </a:rPr>
              <a:t>Thank you!</a:t>
            </a:r>
            <a:endParaRPr sz="90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25" y="1373912"/>
            <a:ext cx="2463074" cy="16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56026"/>
            <a:ext cx="4581075" cy="30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579450" y="3925950"/>
            <a:ext cx="17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</a:t>
            </a:r>
            <a:r>
              <a:rPr lang="en" sz="2000"/>
              <a:t>mall image</a:t>
            </a:r>
            <a:endParaRPr sz="2000"/>
          </a:p>
        </p:txBody>
      </p:sp>
      <p:sp>
        <p:nvSpPr>
          <p:cNvPr id="76" name="Google Shape;76;p15"/>
          <p:cNvSpPr txBox="1"/>
          <p:nvPr/>
        </p:nvSpPr>
        <p:spPr>
          <a:xfrm>
            <a:off x="6148488" y="4009325"/>
            <a:ext cx="17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</a:t>
            </a:r>
            <a:r>
              <a:rPr lang="en" sz="2000"/>
              <a:t>arge </a:t>
            </a:r>
            <a:r>
              <a:rPr lang="en" sz="2000"/>
              <a:t>image</a:t>
            </a:r>
            <a:endParaRPr sz="2000"/>
          </a:p>
        </p:txBody>
      </p:sp>
      <p:sp>
        <p:nvSpPr>
          <p:cNvPr id="77" name="Google Shape;77;p15"/>
          <p:cNvSpPr/>
          <p:nvPr/>
        </p:nvSpPr>
        <p:spPr>
          <a:xfrm>
            <a:off x="2744350" y="2226550"/>
            <a:ext cx="1708800" cy="25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730025" y="1930175"/>
            <a:ext cx="17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loss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0825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9900FF"/>
                </a:solidFill>
              </a:rPr>
              <a:t>W</a:t>
            </a:r>
            <a:r>
              <a:rPr lang="en" sz="2500">
                <a:solidFill>
                  <a:srgbClr val="9900FF"/>
                </a:solidFill>
              </a:rPr>
              <a:t>hat is super resolution? Why is super resolution important?</a:t>
            </a:r>
            <a:endParaRPr sz="2500">
              <a:solidFill>
                <a:srgbClr val="9900FF"/>
              </a:solidFill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Task:</a:t>
            </a:r>
            <a:r>
              <a:rPr lang="en" sz="2000">
                <a:solidFill>
                  <a:schemeClr val="dk1"/>
                </a:solidFill>
              </a:rPr>
              <a:t> to recover a high-resolution image from a lower-resolution image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Significance: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Important in computer vision and image processing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Enjoys a wide range of real-world applications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Medical imaging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Satellite imaging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Surveillance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Security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…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22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Agenda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0" y="1138000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D</a:t>
            </a:r>
            <a:r>
              <a:rPr lang="en" sz="2400"/>
              <a:t>atasets</a:t>
            </a:r>
            <a:endParaRPr sz="2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300"/>
              <a:t>Machine Learning Models:</a:t>
            </a:r>
            <a:r>
              <a:rPr lang="en" sz="2300"/>
              <a:t> SRCNN and Residual Dense Network</a:t>
            </a:r>
            <a:endParaRPr sz="27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Architecture and Implementation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Technique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Metrics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Results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Discussions and </a:t>
            </a:r>
            <a:r>
              <a:rPr lang="en" sz="2400"/>
              <a:t>Future Work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solidFill>
                  <a:srgbClr val="9900FF"/>
                </a:solidFill>
              </a:rPr>
              <a:t>Datasets</a:t>
            </a:r>
            <a:endParaRPr sz="252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20"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91 Image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Set 5 </a:t>
            </a:r>
            <a:endParaRPr sz="25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350" y="673650"/>
            <a:ext cx="2209975" cy="22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025" y="1711575"/>
            <a:ext cx="2298175" cy="22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573" y="2555773"/>
            <a:ext cx="2002750" cy="20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3021700"/>
            <a:ext cx="2121800" cy="212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0443" y="86300"/>
            <a:ext cx="1793557" cy="27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SRCNN— Architecture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00" y="1445650"/>
            <a:ext cx="7204674" cy="26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2714" l="0" r="0" t="0"/>
          <a:stretch/>
        </p:blipFill>
        <p:spPr>
          <a:xfrm>
            <a:off x="246050" y="0"/>
            <a:ext cx="8122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8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SRCNN Technique — Batch Normalization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26" y="719038"/>
            <a:ext cx="6800123" cy="428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